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17EC8B3-1C32-CB47-9EAC-D321BD9CC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0688" y="363141"/>
            <a:ext cx="10298906" cy="6131718"/>
          </a:xfrm>
        </p:spPr>
        <p:txBody>
          <a:bodyPr anchor="ctr">
            <a:normAutofit/>
          </a:bodyPr>
          <a:lstStyle/>
          <a:p>
            <a:pPr algn="ctr"/>
            <a:r>
              <a:rPr lang="hi-IN" sz="4800" b="1">
                <a:solidFill>
                  <a:srgbClr val="0070C0"/>
                </a:solidFill>
              </a:rPr>
              <a:t>प्रा. सुनिल ए. बिराजदार</a:t>
            </a:r>
            <a:endParaRPr lang="en-US" sz="4800" b="1">
              <a:solidFill>
                <a:srgbClr val="0070C0"/>
              </a:solidFill>
            </a:endParaRPr>
          </a:p>
          <a:p>
            <a:pPr algn="ctr"/>
            <a:r>
              <a:rPr lang="en-US" sz="4800" b="1">
                <a:solidFill>
                  <a:srgbClr val="0070C0"/>
                </a:solidFill>
              </a:rPr>
              <a:t>राज्यशास्त्र</a:t>
            </a:r>
            <a:r>
              <a:rPr lang="hi-IN" sz="4800" b="1">
                <a:solidFill>
                  <a:srgbClr val="0070C0"/>
                </a:solidFill>
              </a:rPr>
              <a:t> विभागप्रमुख</a:t>
            </a:r>
            <a:endParaRPr lang="en-US" sz="4800" b="1">
              <a:solidFill>
                <a:srgbClr val="0070C0"/>
              </a:solidFill>
            </a:endParaRPr>
          </a:p>
          <a:p>
            <a:pPr algn="ctr"/>
            <a:r>
              <a:rPr lang="hi-IN" sz="4800" b="1">
                <a:solidFill>
                  <a:srgbClr val="0070C0"/>
                </a:solidFill>
              </a:rPr>
              <a:t>श्री छत्रपती शिवाजी महाविद्यालय उमरगा</a:t>
            </a:r>
            <a:endParaRPr lang="en-US" sz="48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00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85584-5235-C848-B2C1-87CE9F7C8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5" y="619124"/>
            <a:ext cx="10060782" cy="6048376"/>
          </a:xfrm>
        </p:spPr>
        <p:txBody>
          <a:bodyPr>
            <a:normAutofit/>
          </a:bodyPr>
          <a:lstStyle/>
          <a:p>
            <a:r>
              <a:rPr lang="hi-IN" sz="4400" b="1">
                <a:solidFill>
                  <a:srgbClr val="002060"/>
                </a:solidFill>
              </a:rPr>
              <a:t>भारतीय राज्यघटनेची वैशिष्ट्ये</a:t>
            </a:r>
            <a:endParaRPr lang="en-US" sz="4400" b="1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4400" b="1">
              <a:solidFill>
                <a:srgbClr val="002060"/>
              </a:solidFill>
            </a:endParaRPr>
          </a:p>
          <a:p>
            <a:r>
              <a:rPr lang="hi-IN" sz="4400"/>
              <a:t>प्रत्येक देशाची राज्यघटना त्या त्या देशाच्या राजकीय अनुभवावरून व परिस्थितीनुसार घडविली जाते.  त्यामुळे प्रत्येक देशाची राज्यघटना वैशिष्ट्यपूर्ण व वेगळे असते. भारतीय राज्यघटना देखील अनेक वैशिष्ट्यांनी परिपूर्ण अशी आहे.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26173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551BD-4B0B-7F4C-BC0B-7DEBCC821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3563" y="619125"/>
            <a:ext cx="9858375" cy="5953125"/>
          </a:xfrm>
        </p:spPr>
        <p:txBody>
          <a:bodyPr>
            <a:normAutofit/>
          </a:bodyPr>
          <a:lstStyle/>
          <a:p>
            <a:r>
              <a:rPr lang="hi-IN" sz="4400"/>
              <a:t>भारतीय राज्यघटनेची वैशिष्ट्ये पुढील प्रमाणे आहेत.</a:t>
            </a:r>
            <a:endParaRPr lang="en-US" sz="4400"/>
          </a:p>
          <a:p>
            <a:pPr marL="0" indent="0">
              <a:buNone/>
            </a:pPr>
            <a:endParaRPr lang="en-US" sz="4400"/>
          </a:p>
          <a:p>
            <a:r>
              <a:rPr lang="hi-IN" sz="4400"/>
              <a:t>1. सर्वात मोठी राज्यघटना</a:t>
            </a:r>
            <a:endParaRPr lang="en-US" sz="4400"/>
          </a:p>
          <a:p>
            <a:r>
              <a:rPr lang="hi-IN" sz="4400"/>
              <a:t>2. लिखित राज्यघटना</a:t>
            </a:r>
            <a:endParaRPr lang="en-US" sz="4400"/>
          </a:p>
          <a:p>
            <a:r>
              <a:rPr lang="hi-IN" sz="4400"/>
              <a:t>3. निर्मित राज्यघटना</a:t>
            </a:r>
            <a:endParaRPr lang="en-US" sz="4400"/>
          </a:p>
          <a:p>
            <a:r>
              <a:rPr lang="hi-IN" sz="4400"/>
              <a:t>4. संपूर्ण देशासाठी एकच राज्य घटना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44299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82DAF5E-D394-3446-AE5B-27C819BD3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5969" y="571500"/>
            <a:ext cx="9813131" cy="5970588"/>
          </a:xfrm>
        </p:spPr>
        <p:txBody>
          <a:bodyPr>
            <a:normAutofit/>
          </a:bodyPr>
          <a:lstStyle/>
          <a:p>
            <a:r>
              <a:rPr lang="hi-IN" sz="4400"/>
              <a:t>5. जनतेचे सार्वभौमत्व</a:t>
            </a:r>
            <a:endParaRPr lang="en-US" sz="4400"/>
          </a:p>
          <a:p>
            <a:r>
              <a:rPr lang="hi-IN" sz="4400"/>
              <a:t>6. राज्यघटनेचे सर्वश्रेष्ठत्व </a:t>
            </a:r>
            <a:endParaRPr lang="en-US" sz="4400"/>
          </a:p>
          <a:p>
            <a:r>
              <a:rPr lang="hi-IN" sz="4400"/>
              <a:t>7. संघराज्याची निर्मिती</a:t>
            </a:r>
            <a:endParaRPr lang="en-US" sz="4400"/>
          </a:p>
          <a:p>
            <a:r>
              <a:rPr lang="hi-IN" sz="4400"/>
              <a:t>8. मूलभूत हक्क</a:t>
            </a:r>
            <a:endParaRPr lang="en-US" sz="4400"/>
          </a:p>
          <a:p>
            <a:r>
              <a:rPr lang="hi-IN" sz="4400"/>
              <a:t>9</a:t>
            </a:r>
            <a:r>
              <a:rPr lang="en-US" sz="4400"/>
              <a:t>.</a:t>
            </a:r>
            <a:r>
              <a:rPr lang="hi-IN" sz="4400"/>
              <a:t> मूलभूत कर्तव्य</a:t>
            </a:r>
            <a:endParaRPr lang="en-US" sz="4400"/>
          </a:p>
          <a:p>
            <a:r>
              <a:rPr lang="hi-IN" sz="4400"/>
              <a:t>10.</a:t>
            </a:r>
            <a:r>
              <a:rPr lang="en-US" sz="4400"/>
              <a:t> संसदीय</a:t>
            </a:r>
            <a:r>
              <a:rPr lang="hi-IN" sz="4400"/>
              <a:t> शासन पद्धतीचा स्वीकार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1915942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C5107-5487-B244-8126-5E7690E28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4531" y="607219"/>
            <a:ext cx="9894094" cy="5905499"/>
          </a:xfrm>
        </p:spPr>
        <p:txBody>
          <a:bodyPr>
            <a:normAutofit/>
          </a:bodyPr>
          <a:lstStyle/>
          <a:p>
            <a:r>
              <a:rPr lang="hi-IN" sz="4400"/>
              <a:t>11. एकेरी नागरिकत्व</a:t>
            </a:r>
            <a:endParaRPr lang="en-US" sz="4400"/>
          </a:p>
          <a:p>
            <a:r>
              <a:rPr lang="hi-IN" sz="4400"/>
              <a:t>12. एकरी न्यायव्यवस्था</a:t>
            </a:r>
            <a:endParaRPr lang="en-US" sz="4400"/>
          </a:p>
          <a:p>
            <a:r>
              <a:rPr lang="hi-IN" sz="4400"/>
              <a:t>13. मार्गदर्शक तत्त्वे</a:t>
            </a:r>
            <a:endParaRPr lang="en-US" sz="4400"/>
          </a:p>
          <a:p>
            <a:r>
              <a:rPr lang="hi-IN" sz="4400"/>
              <a:t>14. धर्मनिरपेक्षता</a:t>
            </a:r>
            <a:endParaRPr lang="en-US" sz="4400"/>
          </a:p>
          <a:p>
            <a:r>
              <a:rPr lang="hi-IN" sz="4400"/>
              <a:t>15. प्रौढ मताधिकार याचा वापर</a:t>
            </a:r>
            <a:endParaRPr lang="en-US" sz="4400"/>
          </a:p>
          <a:p>
            <a:r>
              <a:rPr lang="hi-IN" sz="4400"/>
              <a:t>16. कल्याणकारी राज्याचा स्वीकार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1802775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831C7-01E8-DE49-97E2-F73E8AAEE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4530" y="369094"/>
            <a:ext cx="9858375" cy="6119812"/>
          </a:xfrm>
        </p:spPr>
        <p:txBody>
          <a:bodyPr>
            <a:normAutofit/>
          </a:bodyPr>
          <a:lstStyle/>
          <a:p>
            <a:r>
              <a:rPr lang="hi-IN" sz="4400"/>
              <a:t>17. शक्तिशाली केंद्र सरकार</a:t>
            </a:r>
            <a:endParaRPr lang="en-US" sz="4400"/>
          </a:p>
          <a:p>
            <a:r>
              <a:rPr lang="hi-IN" sz="4400"/>
              <a:t>18. अंशता लवचिक</a:t>
            </a:r>
            <a:r>
              <a:rPr lang="en-US" sz="4400"/>
              <a:t> व</a:t>
            </a:r>
            <a:r>
              <a:rPr lang="hi-IN" sz="4400"/>
              <a:t> अंशता ताठर</a:t>
            </a:r>
            <a:endParaRPr lang="en-US" sz="4400"/>
          </a:p>
          <a:p>
            <a:r>
              <a:rPr lang="hi-IN" sz="4400"/>
              <a:t>19. उद्देश पत्रिका </a:t>
            </a:r>
            <a:endParaRPr lang="en-US" sz="4400"/>
          </a:p>
          <a:p>
            <a:r>
              <a:rPr lang="hi-IN" sz="4400"/>
              <a:t>20. गणराज्य</a:t>
            </a:r>
            <a:endParaRPr lang="en-US" sz="4400"/>
          </a:p>
          <a:p>
            <a:endParaRPr lang="en-US" sz="4400"/>
          </a:p>
          <a:p>
            <a:pPr marL="0" indent="0">
              <a:buNone/>
            </a:pP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27468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A715A-1D9A-104F-A5C9-19DE2BB0D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875" y="571500"/>
            <a:ext cx="9456737" cy="5798344"/>
          </a:xfrm>
        </p:spPr>
        <p:txBody>
          <a:bodyPr anchor="ctr">
            <a:normAutofit/>
          </a:bodyPr>
          <a:lstStyle/>
          <a:p>
            <a:pPr algn="ctr"/>
            <a:r>
              <a:rPr lang="en-US" sz="6000">
                <a:solidFill>
                  <a:schemeClr val="bg1">
                    <a:lumMod val="25000"/>
                  </a:schemeClr>
                </a:solidFill>
              </a:rPr>
              <a:t>🙏  धन्यवाद  🙏</a:t>
            </a:r>
          </a:p>
        </p:txBody>
      </p:sp>
    </p:spTree>
    <p:extLst>
      <p:ext uri="{BB962C8B-B14F-4D97-AF65-F5344CB8AC3E}">
        <p14:creationId xmlns:p14="http://schemas.microsoft.com/office/powerpoint/2010/main" val="65801388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Tanmay Birajdar</dc:creator>
  <cp:lastModifiedBy>Tanmay Birajdar</cp:lastModifiedBy>
  <cp:revision>5</cp:revision>
  <dcterms:created xsi:type="dcterms:W3CDTF">2020-07-06T04:55:19Z</dcterms:created>
  <dcterms:modified xsi:type="dcterms:W3CDTF">2020-07-08T03:52:18Z</dcterms:modified>
</cp:coreProperties>
</file>